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5" r:id="rId3"/>
    <p:sldId id="272" r:id="rId4"/>
    <p:sldId id="269" r:id="rId5"/>
    <p:sldId id="260" r:id="rId6"/>
    <p:sldId id="262" r:id="rId7"/>
    <p:sldId id="270" r:id="rId8"/>
    <p:sldId id="274" r:id="rId9"/>
    <p:sldId id="275" r:id="rId10"/>
    <p:sldId id="276" r:id="rId11"/>
    <p:sldId id="277" r:id="rId12"/>
    <p:sldId id="280" r:id="rId13"/>
    <p:sldId id="278" r:id="rId14"/>
    <p:sldId id="281" r:id="rId15"/>
    <p:sldId id="279" r:id="rId16"/>
    <p:sldId id="282" r:id="rId17"/>
    <p:sldId id="263" r:id="rId18"/>
    <p:sldId id="257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8445C-A2E6-4DD7-829D-DCA95530D3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61D26-774F-42F4-81AE-4487BECA65EF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Перший —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настійна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об'єктивна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потреба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науковому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пізнанні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раціональній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ефективному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державою. 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3023C-9A61-45CF-8987-039024A40A9D}" type="parTrans" cxnId="{777E0836-1F07-487A-B53D-8EBDF5603A00}">
      <dgm:prSet/>
      <dgm:spPr/>
      <dgm:t>
        <a:bodyPr/>
        <a:lstStyle/>
        <a:p>
          <a:endParaRPr lang="ru-RU"/>
        </a:p>
      </dgm:t>
    </dgm:pt>
    <dgm:pt modelId="{83893090-EB1C-41FE-805C-139061AD42FA}" type="sibTrans" cxnId="{777E0836-1F07-487A-B53D-8EBDF5603A00}">
      <dgm:prSet/>
      <dgm:spPr/>
      <dgm:t>
        <a:bodyPr/>
        <a:lstStyle/>
        <a:p>
          <a:endParaRPr lang="ru-RU"/>
        </a:p>
      </dgm:t>
    </dgm:pt>
    <dgm:pt modelId="{658B7B84-3802-4E6F-925A-A0B278870E30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самого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політичного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руйнування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початкового,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емпіричного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політику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поділ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політичного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філософський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науковий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функціональній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D13B9-ABAA-4F09-8A75-91F62B89670E}" type="parTrans" cxnId="{3847256F-C21D-4CF6-B830-24CF7A1A10E8}">
      <dgm:prSet/>
      <dgm:spPr/>
      <dgm:t>
        <a:bodyPr/>
        <a:lstStyle/>
        <a:p>
          <a:endParaRPr lang="ru-RU"/>
        </a:p>
      </dgm:t>
    </dgm:pt>
    <dgm:pt modelId="{C8A0F4C2-96FF-44C6-B715-FA7F2DF825C6}" type="sibTrans" cxnId="{3847256F-C21D-4CF6-B830-24CF7A1A10E8}">
      <dgm:prSet/>
      <dgm:spPr/>
      <dgm:t>
        <a:bodyPr/>
        <a:lstStyle/>
        <a:p>
          <a:endParaRPr lang="ru-RU"/>
        </a:p>
      </dgm:t>
    </dgm:pt>
    <dgm:pt modelId="{060E9293-89B5-47A2-B9E9-52A7352DABE8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Третій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становлення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8C723-1892-467A-A918-FD4230C61171}" type="parTrans" cxnId="{85A8D98F-1BFB-4539-994B-19DC176E050D}">
      <dgm:prSet/>
      <dgm:spPr/>
      <dgm:t>
        <a:bodyPr/>
        <a:lstStyle/>
        <a:p>
          <a:endParaRPr lang="ru-RU"/>
        </a:p>
      </dgm:t>
    </dgm:pt>
    <dgm:pt modelId="{624C938B-AEED-4706-A1B7-DCFEA6A10F24}" type="sibTrans" cxnId="{85A8D98F-1BFB-4539-994B-19DC176E050D}">
      <dgm:prSet/>
      <dgm:spPr/>
      <dgm:t>
        <a:bodyPr/>
        <a:lstStyle/>
        <a:p>
          <a:endParaRPr lang="ru-RU"/>
        </a:p>
      </dgm:t>
    </dgm:pt>
    <dgm:pt modelId="{6C6CD867-980E-4F6B-8F63-2A3784E71C07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Четвертий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стимулював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стимулює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постійне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пізнавання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політичних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подій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неполітичними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ненауковими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засобами</a:t>
          </a:r>
          <a:r>
            <a:rPr lang="ru-RU" sz="20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C55EE-69E9-468C-A5ED-6C2371F0F13C}" type="parTrans" cxnId="{D588B540-086D-4A68-BC2A-4F0C01BDD9B3}">
      <dgm:prSet/>
      <dgm:spPr/>
      <dgm:t>
        <a:bodyPr/>
        <a:lstStyle/>
        <a:p>
          <a:endParaRPr lang="ru-RU"/>
        </a:p>
      </dgm:t>
    </dgm:pt>
    <dgm:pt modelId="{B0A887A4-1F9B-4611-8801-34EAE468AF1E}" type="sibTrans" cxnId="{D588B540-086D-4A68-BC2A-4F0C01BDD9B3}">
      <dgm:prSet/>
      <dgm:spPr/>
      <dgm:t>
        <a:bodyPr/>
        <a:lstStyle/>
        <a:p>
          <a:endParaRPr lang="ru-RU"/>
        </a:p>
      </dgm:t>
    </dgm:pt>
    <dgm:pt modelId="{877BC6B9-6BC2-4B9C-ABC0-D92D851D599A}" type="pres">
      <dgm:prSet presAssocID="{86C8445C-A2E6-4DD7-829D-DCA95530D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E721A-F457-4353-AAF9-EBB2A2E6664F}" type="pres">
      <dgm:prSet presAssocID="{D6061D26-774F-42F4-81AE-4487BECA65E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6D38F-F1D2-48BF-97C4-ABB6ACC2C2E9}" type="pres">
      <dgm:prSet presAssocID="{83893090-EB1C-41FE-805C-139061AD42FA}" presName="sibTrans" presStyleCnt="0"/>
      <dgm:spPr/>
    </dgm:pt>
    <dgm:pt modelId="{36EED758-C13A-4BD8-AA22-F613CDC43088}" type="pres">
      <dgm:prSet presAssocID="{658B7B84-3802-4E6F-925A-A0B278870E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5203A-3E3B-4EE7-A2E6-662472E65DE8}" type="pres">
      <dgm:prSet presAssocID="{C8A0F4C2-96FF-44C6-B715-FA7F2DF825C6}" presName="sibTrans" presStyleCnt="0"/>
      <dgm:spPr/>
    </dgm:pt>
    <dgm:pt modelId="{7356B527-1CC3-4FF2-A669-4612BE2CD02D}" type="pres">
      <dgm:prSet presAssocID="{060E9293-89B5-47A2-B9E9-52A7352DAB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52AD7-C54A-467F-83CE-1609A3B3BFB8}" type="pres">
      <dgm:prSet presAssocID="{624C938B-AEED-4706-A1B7-DCFEA6A10F24}" presName="sibTrans" presStyleCnt="0"/>
      <dgm:spPr/>
    </dgm:pt>
    <dgm:pt modelId="{5B2CE0D0-A08D-4BA6-9C75-F88F76357192}" type="pres">
      <dgm:prSet presAssocID="{6C6CD867-980E-4F6B-8F63-2A3784E71C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8D98F-1BFB-4539-994B-19DC176E050D}" srcId="{86C8445C-A2E6-4DD7-829D-DCA95530D330}" destId="{060E9293-89B5-47A2-B9E9-52A7352DABE8}" srcOrd="2" destOrd="0" parTransId="{60E8C723-1892-467A-A918-FD4230C61171}" sibTransId="{624C938B-AEED-4706-A1B7-DCFEA6A10F24}"/>
    <dgm:cxn modelId="{D588B540-086D-4A68-BC2A-4F0C01BDD9B3}" srcId="{86C8445C-A2E6-4DD7-829D-DCA95530D330}" destId="{6C6CD867-980E-4F6B-8F63-2A3784E71C07}" srcOrd="3" destOrd="0" parTransId="{9FFC55EE-69E9-468C-A5ED-6C2371F0F13C}" sibTransId="{B0A887A4-1F9B-4611-8801-34EAE468AF1E}"/>
    <dgm:cxn modelId="{777E0836-1F07-487A-B53D-8EBDF5603A00}" srcId="{86C8445C-A2E6-4DD7-829D-DCA95530D330}" destId="{D6061D26-774F-42F4-81AE-4487BECA65EF}" srcOrd="0" destOrd="0" parTransId="{5CC3023C-9A61-45CF-8987-039024A40A9D}" sibTransId="{83893090-EB1C-41FE-805C-139061AD42FA}"/>
    <dgm:cxn modelId="{3847256F-C21D-4CF6-B830-24CF7A1A10E8}" srcId="{86C8445C-A2E6-4DD7-829D-DCA95530D330}" destId="{658B7B84-3802-4E6F-925A-A0B278870E30}" srcOrd="1" destOrd="0" parTransId="{EBBD13B9-ABAA-4F09-8A75-91F62B89670E}" sibTransId="{C8A0F4C2-96FF-44C6-B715-FA7F2DF825C6}"/>
    <dgm:cxn modelId="{139E2F3F-5E15-4B58-A496-9A0CD65BE28B}" type="presOf" srcId="{060E9293-89B5-47A2-B9E9-52A7352DABE8}" destId="{7356B527-1CC3-4FF2-A669-4612BE2CD02D}" srcOrd="0" destOrd="0" presId="urn:microsoft.com/office/officeart/2005/8/layout/default"/>
    <dgm:cxn modelId="{EAD57D1E-761A-43CF-81E5-FD443B2E322F}" type="presOf" srcId="{658B7B84-3802-4E6F-925A-A0B278870E30}" destId="{36EED758-C13A-4BD8-AA22-F613CDC43088}" srcOrd="0" destOrd="0" presId="urn:microsoft.com/office/officeart/2005/8/layout/default"/>
    <dgm:cxn modelId="{176A6CCF-96C8-4618-9090-CC1D48E05CC9}" type="presOf" srcId="{6C6CD867-980E-4F6B-8F63-2A3784E71C07}" destId="{5B2CE0D0-A08D-4BA6-9C75-F88F76357192}" srcOrd="0" destOrd="0" presId="urn:microsoft.com/office/officeart/2005/8/layout/default"/>
    <dgm:cxn modelId="{9DF53408-260D-4A10-964B-578132330691}" type="presOf" srcId="{86C8445C-A2E6-4DD7-829D-DCA95530D330}" destId="{877BC6B9-6BC2-4B9C-ABC0-D92D851D599A}" srcOrd="0" destOrd="0" presId="urn:microsoft.com/office/officeart/2005/8/layout/default"/>
    <dgm:cxn modelId="{15000834-39B5-4622-AC01-FF0009C12E29}" type="presOf" srcId="{D6061D26-774F-42F4-81AE-4487BECA65EF}" destId="{BF7E721A-F457-4353-AAF9-EBB2A2E6664F}" srcOrd="0" destOrd="0" presId="urn:microsoft.com/office/officeart/2005/8/layout/default"/>
    <dgm:cxn modelId="{9BF6B77A-EF5D-4526-9848-9EEEDC51F968}" type="presParOf" srcId="{877BC6B9-6BC2-4B9C-ABC0-D92D851D599A}" destId="{BF7E721A-F457-4353-AAF9-EBB2A2E6664F}" srcOrd="0" destOrd="0" presId="urn:microsoft.com/office/officeart/2005/8/layout/default"/>
    <dgm:cxn modelId="{C2053F2D-4FB9-49AC-92E0-6DB9BE962FE2}" type="presParOf" srcId="{877BC6B9-6BC2-4B9C-ABC0-D92D851D599A}" destId="{DC36D38F-F1D2-48BF-97C4-ABB6ACC2C2E9}" srcOrd="1" destOrd="0" presId="urn:microsoft.com/office/officeart/2005/8/layout/default"/>
    <dgm:cxn modelId="{F7B49144-AFA5-4E3A-B5DF-4FE26E1A9FF1}" type="presParOf" srcId="{877BC6B9-6BC2-4B9C-ABC0-D92D851D599A}" destId="{36EED758-C13A-4BD8-AA22-F613CDC43088}" srcOrd="2" destOrd="0" presId="urn:microsoft.com/office/officeart/2005/8/layout/default"/>
    <dgm:cxn modelId="{45933770-4B97-45D1-9C4F-860FC8DA4C9A}" type="presParOf" srcId="{877BC6B9-6BC2-4B9C-ABC0-D92D851D599A}" destId="{8B35203A-3E3B-4EE7-A2E6-662472E65DE8}" srcOrd="3" destOrd="0" presId="urn:microsoft.com/office/officeart/2005/8/layout/default"/>
    <dgm:cxn modelId="{3525B47D-16D4-4190-9F9E-1C376943D7AF}" type="presParOf" srcId="{877BC6B9-6BC2-4B9C-ABC0-D92D851D599A}" destId="{7356B527-1CC3-4FF2-A669-4612BE2CD02D}" srcOrd="4" destOrd="0" presId="urn:microsoft.com/office/officeart/2005/8/layout/default"/>
    <dgm:cxn modelId="{5BD20DA1-A8B9-424F-8A9E-439528189B84}" type="presParOf" srcId="{877BC6B9-6BC2-4B9C-ABC0-D92D851D599A}" destId="{94852AD7-C54A-467F-83CE-1609A3B3BFB8}" srcOrd="5" destOrd="0" presId="urn:microsoft.com/office/officeart/2005/8/layout/default"/>
    <dgm:cxn modelId="{AE3D459D-D092-4F47-9B54-C8330B77D55D}" type="presParOf" srcId="{877BC6B9-6BC2-4B9C-ABC0-D92D851D599A}" destId="{5B2CE0D0-A08D-4BA6-9C75-F88F763571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E721A-F457-4353-AAF9-EBB2A2E6664F}">
      <dsp:nvSpPr>
        <dsp:cNvPr id="0" name=""/>
        <dsp:cNvSpPr/>
      </dsp:nvSpPr>
      <dsp:spPr>
        <a:xfrm>
          <a:off x="1726703" y="773"/>
          <a:ext cx="4161234" cy="2496740"/>
        </a:xfrm>
        <a:prstGeom prst="rect">
          <a:avLst/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Перший —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настійна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об'єктивна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потреба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науковому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пізнанні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раціональній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ефективному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управлінні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державою. 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6703" y="773"/>
        <a:ext cx="4161234" cy="2496740"/>
      </dsp:txXfrm>
    </dsp:sp>
    <dsp:sp modelId="{36EED758-C13A-4BD8-AA22-F613CDC43088}">
      <dsp:nvSpPr>
        <dsp:cNvPr id="0" name=""/>
        <dsp:cNvSpPr/>
      </dsp:nvSpPr>
      <dsp:spPr>
        <a:xfrm>
          <a:off x="6304061" y="773"/>
          <a:ext cx="4161234" cy="2496740"/>
        </a:xfrm>
        <a:prstGeom prst="rect">
          <a:avLst/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самого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політичного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руйнування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початкового,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емпіричного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політику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поділ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політичного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філософський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науковий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функціональній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4061" y="773"/>
        <a:ext cx="4161234" cy="2496740"/>
      </dsp:txXfrm>
    </dsp:sp>
    <dsp:sp modelId="{7356B527-1CC3-4FF2-A669-4612BE2CD02D}">
      <dsp:nvSpPr>
        <dsp:cNvPr id="0" name=""/>
        <dsp:cNvSpPr/>
      </dsp:nvSpPr>
      <dsp:spPr>
        <a:xfrm>
          <a:off x="1726703" y="2913637"/>
          <a:ext cx="4161234" cy="2496740"/>
        </a:xfrm>
        <a:prstGeom prst="rect">
          <a:avLst/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Третій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становлення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світу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6703" y="2913637"/>
        <a:ext cx="4161234" cy="2496740"/>
      </dsp:txXfrm>
    </dsp:sp>
    <dsp:sp modelId="{5B2CE0D0-A08D-4BA6-9C75-F88F76357192}">
      <dsp:nvSpPr>
        <dsp:cNvPr id="0" name=""/>
        <dsp:cNvSpPr/>
      </dsp:nvSpPr>
      <dsp:spPr>
        <a:xfrm>
          <a:off x="6304061" y="2913637"/>
          <a:ext cx="4161234" cy="2496740"/>
        </a:xfrm>
        <a:prstGeom prst="rect">
          <a:avLst/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Четвертий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стимулював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стимулює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постійне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пізнавання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політичних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подій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неполітичними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ненауковими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засобами</a:t>
          </a:r>
          <a:r>
            <a:rPr lang="ru-RU" sz="2000" b="0" i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4061" y="2913637"/>
        <a:ext cx="4161234" cy="2496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472CBEA-03A4-4F39-A0C4-EFB6FB3D0E8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7842468-95DF-4539-8DC2-FCF47892E980}" type="datetimeFigureOut">
              <a:rPr lang="ru-RU" smtClean="0"/>
              <a:t>15.10.2015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30_%D0%BB%D0%B8%D1%81%D1%82%D0%BE%D0%BF%D0%B0%D0%B4%D0%B0" TargetMode="External"/><Relationship Id="rId2" Type="http://schemas.openxmlformats.org/officeDocument/2006/relationships/hyperlink" Target="https://uk.wikipedia.org/wiki/%D0%A3%D0%B3%D0%BE%D0%B4%D0%B0_%D0%BF%D1%80%D0%BE_%D0%B0%D1%81%D0%BE%D1%86%D1%96%D0%B0%D1%86%D1%96%D1%8E_%D0%BC%D1%96%D0%B6_%D0%A3%D0%BA%D1%80%D0%B0%D1%97%D0%BD%D0%BE%D1%8E_%D1%82%D0%B0_%D0%84%D0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000" y="4419600"/>
            <a:ext cx="11333018" cy="1468582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43" y="3103417"/>
            <a:ext cx="2718220" cy="348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593272" y="983673"/>
            <a:ext cx="6068291" cy="3283528"/>
          </a:xfrm>
          <a:prstGeom prst="wedgeEllipseCallout">
            <a:avLst>
              <a:gd name="adj1" fmla="val 62485"/>
              <a:gd name="adj2" fmla="val 40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spc="50" dirty="0" smtClean="0">
                <a:ln w="11430"/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Навіщо вивчати</a:t>
            </a:r>
            <a:r>
              <a:rPr lang="uk-UA" sz="4000" b="1" i="1" spc="50" dirty="0">
                <a:ln w="11430"/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4000" b="1" i="1" spc="50" dirty="0">
                <a:ln w="11430"/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4000" b="1" i="1" spc="50" dirty="0">
                <a:ln w="11430"/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4000" b="1" i="1" spc="50" dirty="0" smtClean="0">
                <a:ln w="11430"/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політологію </a:t>
            </a:r>
            <a:r>
              <a:rPr lang="uk-UA" sz="4000" b="1" i="1" spc="50" dirty="0">
                <a:ln w="11430"/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? </a:t>
            </a:r>
            <a:endParaRPr lang="ru-RU" sz="4000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304" y="467436"/>
            <a:ext cx="1016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Українсько-російські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наймасштабнішій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Некомпетентність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dirty="0" smtClean="0"/>
              <a:t>майдан, АТО</a:t>
            </a:r>
            <a:r>
              <a:rPr lang="ru-RU" dirty="0"/>
              <a:t>, </a:t>
            </a:r>
            <a:r>
              <a:rPr lang="ru-RU" dirty="0" err="1" smtClean="0"/>
              <a:t>анексія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04" y="3067548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«</a:t>
            </a:r>
            <a:r>
              <a:rPr lang="ru-RU" b="1" dirty="0" err="1" smtClean="0"/>
              <a:t>Революція</a:t>
            </a:r>
            <a:r>
              <a:rPr lang="ru-RU" b="1" dirty="0" smtClean="0"/>
              <a:t> </a:t>
            </a:r>
            <a:r>
              <a:rPr lang="ru-RU" b="1" dirty="0" err="1" smtClean="0"/>
              <a:t>гідності</a:t>
            </a:r>
            <a:r>
              <a:rPr lang="ru-RU" dirty="0" smtClean="0"/>
              <a:t>»</a:t>
            </a:r>
            <a:r>
              <a:rPr lang="ru-RU" dirty="0"/>
              <a:t> — </a:t>
            </a:r>
            <a:r>
              <a:rPr lang="ru-RU" dirty="0" err="1"/>
              <a:t>національно-патріотичні</a:t>
            </a:r>
            <a:r>
              <a:rPr lang="ru-RU" dirty="0"/>
              <a:t> </a:t>
            </a:r>
            <a:r>
              <a:rPr lang="ru-RU" dirty="0" smtClean="0"/>
              <a:t>, </a:t>
            </a:r>
            <a:r>
              <a:rPr lang="ru-RU" dirty="0" err="1"/>
              <a:t>протестні</a:t>
            </a:r>
            <a:r>
              <a:rPr lang="ru-RU" dirty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, </a:t>
            </a:r>
            <a:r>
              <a:rPr lang="ru-RU" dirty="0" err="1"/>
              <a:t>передусім</a:t>
            </a:r>
            <a:r>
              <a:rPr lang="ru-RU" dirty="0"/>
              <a:t>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 </a:t>
            </a:r>
            <a:r>
              <a:rPr lang="ru-RU" dirty="0" smtClean="0"/>
              <a:t>,</a:t>
            </a:r>
            <a:r>
              <a:rPr lang="ru-RU" dirty="0" err="1" smtClean="0"/>
              <a:t>свавілля</a:t>
            </a:r>
            <a:r>
              <a:rPr lang="ru-RU" dirty="0" smtClean="0"/>
              <a:t> </a:t>
            </a:r>
            <a:r>
              <a:rPr lang="ru-RU" dirty="0" err="1"/>
              <a:t>правоохоронних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сил </a:t>
            </a:r>
            <a:r>
              <a:rPr lang="ru-RU" dirty="0" err="1"/>
              <a:t>спецпризначення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вектора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Протести</a:t>
            </a:r>
            <a:r>
              <a:rPr lang="ru-RU" dirty="0"/>
              <a:t> </a:t>
            </a:r>
            <a:r>
              <a:rPr lang="ru-RU" dirty="0" err="1"/>
              <a:t>розпочалися</a:t>
            </a:r>
            <a:r>
              <a:rPr lang="ru-RU" dirty="0"/>
              <a:t> 21 </a:t>
            </a:r>
            <a:r>
              <a:rPr lang="ru-RU" dirty="0" smtClean="0"/>
              <a:t>листопада</a:t>
            </a:r>
            <a:r>
              <a:rPr lang="ru-RU" dirty="0"/>
              <a:t> 2013 року як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рішення</a:t>
            </a:r>
            <a:r>
              <a:rPr lang="ru-RU" dirty="0"/>
              <a:t> 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 про </a:t>
            </a:r>
            <a:r>
              <a:rPr lang="ru-RU" dirty="0" err="1"/>
              <a:t>призупинення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підготування</a:t>
            </a:r>
            <a:r>
              <a:rPr lang="ru-RU" dirty="0"/>
              <a:t> до </a:t>
            </a:r>
            <a:r>
              <a:rPr lang="ru-RU" dirty="0" err="1"/>
              <a:t>підписання</a:t>
            </a:r>
            <a:r>
              <a:rPr lang="ru-RU" dirty="0"/>
              <a:t> </a:t>
            </a:r>
            <a:r>
              <a:rPr lang="ru-RU" dirty="0">
                <a:hlinkClick r:id="rId2" tooltip="Угода про асоціацію між Україною та ЄС"/>
              </a:rPr>
              <a:t>Угоди про </a:t>
            </a:r>
            <a:r>
              <a:rPr lang="ru-RU" dirty="0" err="1">
                <a:hlinkClick r:id="rId2" tooltip="Угода про асоціацію між Україною та ЄС"/>
              </a:rPr>
              <a:t>асоціацію</a:t>
            </a:r>
            <a:r>
              <a:rPr lang="ru-RU" dirty="0">
                <a:hlinkClick r:id="rId2" tooltip="Угода про асоціацію між Україною та ЄС"/>
              </a:rPr>
              <a:t> </a:t>
            </a:r>
            <a:r>
              <a:rPr lang="ru-RU" dirty="0" err="1">
                <a:hlinkClick r:id="rId2" tooltip="Угода про асоціацію між Україною та ЄС"/>
              </a:rPr>
              <a:t>між</a:t>
            </a:r>
            <a:r>
              <a:rPr lang="ru-RU" dirty="0">
                <a:hlinkClick r:id="rId2" tooltip="Угода про асоціацію між Україною та ЄС"/>
              </a:rPr>
              <a:t> </a:t>
            </a:r>
            <a:r>
              <a:rPr lang="ru-RU" dirty="0" err="1">
                <a:hlinkClick r:id="rId2" tooltip="Угода про асоціацію між Україною та ЄС"/>
              </a:rPr>
              <a:t>Україною</a:t>
            </a:r>
            <a:r>
              <a:rPr lang="ru-RU" dirty="0">
                <a:hlinkClick r:id="rId2" tooltip="Угода про асоціацію між Україною та ЄС"/>
              </a:rPr>
              <a:t> та </a:t>
            </a:r>
            <a:r>
              <a:rPr lang="ru-RU" dirty="0" err="1">
                <a:hlinkClick r:id="rId2" tooltip="Угода про асоціацію між Україною та ЄС"/>
              </a:rPr>
              <a:t>Євросоюзом</a:t>
            </a:r>
            <a:r>
              <a:rPr lang="ru-RU" dirty="0"/>
              <a:t> і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поширилися</a:t>
            </a:r>
            <a:r>
              <a:rPr lang="ru-RU" dirty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силового </a:t>
            </a:r>
            <a:r>
              <a:rPr lang="ru-RU" dirty="0" err="1"/>
              <a:t>розгону</a:t>
            </a:r>
            <a:r>
              <a:rPr lang="ru-RU" dirty="0"/>
              <a:t> </a:t>
            </a:r>
            <a:r>
              <a:rPr lang="ru-RU" dirty="0" err="1"/>
              <a:t>демонстрації</a:t>
            </a:r>
            <a:r>
              <a:rPr lang="ru-RU" dirty="0"/>
              <a:t> в </a:t>
            </a:r>
            <a:r>
              <a:rPr lang="ru-RU" dirty="0" err="1"/>
              <a:t>Києві</a:t>
            </a:r>
            <a:r>
              <a:rPr lang="ru-RU" dirty="0"/>
              <a:t> </a:t>
            </a:r>
            <a:r>
              <a:rPr lang="ru-RU" dirty="0" err="1"/>
              <a:t>вночі</a:t>
            </a:r>
            <a:r>
              <a:rPr lang="ru-RU" dirty="0"/>
              <a:t> </a:t>
            </a:r>
            <a:r>
              <a:rPr lang="ru-RU" dirty="0">
                <a:hlinkClick r:id="rId3" tooltip="30 листопада"/>
              </a:rPr>
              <a:t>30 листопада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 err="1"/>
              <a:t>Ціна</a:t>
            </a:r>
            <a:r>
              <a:rPr lang="ru-RU" dirty="0"/>
              <a:t> перемоги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надвисокою</a:t>
            </a:r>
            <a:r>
              <a:rPr lang="ru-RU" dirty="0"/>
              <a:t>. 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січня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Грушевського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 err="1"/>
              <a:t>почалися</a:t>
            </a:r>
            <a:r>
              <a:rPr lang="ru-RU" dirty="0"/>
              <a:t> </a:t>
            </a:r>
            <a:r>
              <a:rPr lang="ru-RU" dirty="0" err="1"/>
              <a:t>перманентні</a:t>
            </a:r>
            <a:r>
              <a:rPr lang="ru-RU" dirty="0"/>
              <a:t> </a:t>
            </a:r>
            <a:r>
              <a:rPr lang="ru-RU" dirty="0" err="1"/>
              <a:t>сутички</a:t>
            </a:r>
            <a:r>
              <a:rPr lang="ru-RU" dirty="0"/>
              <a:t> </a:t>
            </a:r>
            <a:r>
              <a:rPr lang="ru-RU" dirty="0" err="1"/>
              <a:t>протестувальників</a:t>
            </a:r>
            <a:r>
              <a:rPr lang="ru-RU" dirty="0"/>
              <a:t> з силовиками і </a:t>
            </a:r>
            <a:r>
              <a:rPr lang="ru-RU" dirty="0" err="1"/>
              <a:t>пролилася</a:t>
            </a:r>
            <a:r>
              <a:rPr lang="ru-RU" dirty="0"/>
              <a:t> перша кров "</a:t>
            </a:r>
            <a:r>
              <a:rPr lang="ru-RU" dirty="0" err="1"/>
              <a:t>майданівців</a:t>
            </a:r>
            <a:r>
              <a:rPr lang="ru-RU" dirty="0"/>
              <a:t>". Апофеоз </a:t>
            </a:r>
            <a:r>
              <a:rPr lang="ru-RU" dirty="0" err="1"/>
              <a:t>протистояння</a:t>
            </a:r>
            <a:r>
              <a:rPr lang="ru-RU" dirty="0"/>
              <a:t> припав на 18-21 лютого, коли </a:t>
            </a:r>
            <a:r>
              <a:rPr lang="ru-RU" dirty="0" err="1"/>
              <a:t>правоохоронці</a:t>
            </a:r>
            <a:r>
              <a:rPr lang="ru-RU" dirty="0"/>
              <a:t> почали </a:t>
            </a:r>
            <a:r>
              <a:rPr lang="ru-RU" dirty="0" err="1"/>
              <a:t>масово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протесту </a:t>
            </a:r>
            <a:r>
              <a:rPr lang="ru-RU" dirty="0" err="1"/>
              <a:t>вогнепальну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46" y="319668"/>
            <a:ext cx="48052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6000" dirty="0" err="1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Євромайдан</a:t>
            </a:r>
            <a:endParaRPr lang="ru-RU" sz="6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71" y="0"/>
            <a:ext cx="2606723" cy="166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2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9756/85428457.35/0_15cbb4_c58058a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4473" cy="35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goysk.info/wp-content/uploads/2014/01/mai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8" y="3338698"/>
            <a:ext cx="4399128" cy="35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press.ua/media/gallery/full/e/v/evromayd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6" y="0"/>
            <a:ext cx="5709313" cy="32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16" y="3840928"/>
            <a:ext cx="4525607" cy="30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896" y="2105168"/>
            <a:ext cx="10160000" cy="4268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Анексія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Автономної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Республіки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Крим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та м. Севастополя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Росією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військова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агресія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+mj-lt"/>
                <a:cs typeface="Times New Roman" panose="02020603050405020304" pitchFamily="18" charset="0"/>
              </a:rPr>
              <a:t>Росії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спрямована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насильницьке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протиправне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відторгнення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Кримської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автономії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та Севастополя 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приєднання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Російської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Федерації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на правах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Російської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Федерації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здійснено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березня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2014 року.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Насильницька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анексія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Криму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визнається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українською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державою,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визнається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Генеральною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асамблеєю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ООН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ПАРЄ,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 ПА ОБСЄ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45" y="319668"/>
            <a:ext cx="63462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6000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Анексія Криму</a:t>
            </a:r>
            <a:endParaRPr lang="ru-RU" sz="6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://news.vnikolaeve.info/wp-content/uploads/sites/6/2015/06/image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131" y="21102"/>
            <a:ext cx="2571845" cy="1446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17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chef.bbci.co.uk/news/ws/660/amz/worldservice/live/assets/images/2015/03/19/150319151619_belbek_mamchur_640x360_getty_nocr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52" y="3603008"/>
            <a:ext cx="5790548" cy="32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chef-1.bbci.co.uk/news/ws/660/amz/worldservice/live/assets/images/2015/03/17/150317223300_crimea_amnesty_promo_624x351_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96920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espreso.tv/uploads/article/202592/images/im578x383-26f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55054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ridna.ua/wp-content/uploads/2014/03/9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7431"/>
            <a:ext cx="4476466" cy="3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895" y="2640797"/>
            <a:ext cx="10160000" cy="3650821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 err="1"/>
              <a:t>Російська</a:t>
            </a:r>
            <a:r>
              <a:rPr lang="ru-RU" b="1" dirty="0"/>
              <a:t> </a:t>
            </a:r>
            <a:r>
              <a:rPr lang="ru-RU" b="1" dirty="0" err="1"/>
              <a:t>збройна</a:t>
            </a:r>
            <a:r>
              <a:rPr lang="ru-RU" b="1" dirty="0"/>
              <a:t> </a:t>
            </a:r>
            <a:r>
              <a:rPr lang="ru-RU" b="1" dirty="0" err="1"/>
              <a:t>агресія</a:t>
            </a:r>
            <a:r>
              <a:rPr lang="ru-RU" b="1" dirty="0"/>
              <a:t> на </a:t>
            </a:r>
            <a:r>
              <a:rPr lang="ru-RU" b="1" dirty="0" err="1"/>
              <a:t>сході</a:t>
            </a:r>
            <a:r>
              <a:rPr lang="ru-RU" b="1" dirty="0"/>
              <a:t> </a:t>
            </a:r>
            <a:r>
              <a:rPr lang="ru-RU" b="1" dirty="0" err="1" smtClean="0"/>
              <a:t>України</a:t>
            </a:r>
            <a:r>
              <a:rPr lang="ru-RU" dirty="0"/>
              <a:t> — </a:t>
            </a:r>
            <a:r>
              <a:rPr lang="ru-RU" dirty="0" err="1"/>
              <a:t>збройний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 на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 </a:t>
            </a:r>
            <a:r>
              <a:rPr lang="ru-RU" dirty="0" err="1"/>
              <a:t>Донецької</a:t>
            </a:r>
            <a:r>
              <a:rPr lang="ru-RU" dirty="0"/>
              <a:t> і </a:t>
            </a:r>
            <a:r>
              <a:rPr lang="ru-RU" dirty="0" err="1"/>
              <a:t>Луганської</a:t>
            </a:r>
            <a:r>
              <a:rPr lang="ru-RU" dirty="0"/>
              <a:t> областей </a:t>
            </a:r>
            <a:r>
              <a:rPr lang="ru-RU" dirty="0" err="1"/>
              <a:t>України</a:t>
            </a:r>
            <a:r>
              <a:rPr lang="ru-RU" dirty="0"/>
              <a:t> </a:t>
            </a:r>
            <a:r>
              <a:rPr lang="ru-RU" dirty="0" err="1"/>
              <a:t>між</a:t>
            </a:r>
            <a:r>
              <a:rPr lang="ru-RU" dirty="0"/>
              <a:t> з одного боку — </a:t>
            </a:r>
            <a:r>
              <a:rPr lang="ru-RU" dirty="0" err="1"/>
              <a:t>організованими</a:t>
            </a:r>
            <a:r>
              <a:rPr lang="ru-RU" dirty="0"/>
              <a:t> та </a:t>
            </a:r>
            <a:r>
              <a:rPr lang="ru-RU" dirty="0" err="1"/>
              <a:t>керованими</a:t>
            </a:r>
            <a:r>
              <a:rPr lang="ru-RU" dirty="0"/>
              <a:t> з </a:t>
            </a:r>
            <a:r>
              <a:rPr lang="ru-RU" dirty="0" smtClean="0"/>
              <a:t>РФ</a:t>
            </a:r>
            <a:r>
              <a:rPr lang="ru-RU" dirty="0"/>
              <a:t> </a:t>
            </a:r>
            <a:r>
              <a:rPr lang="ru-RU" dirty="0" err="1"/>
              <a:t>незаконними</a:t>
            </a:r>
            <a:r>
              <a:rPr lang="ru-RU" dirty="0"/>
              <a:t> </a:t>
            </a:r>
            <a:r>
              <a:rPr lang="ru-RU" dirty="0" err="1"/>
              <a:t>збройними</a:t>
            </a:r>
            <a:r>
              <a:rPr lang="ru-RU" dirty="0"/>
              <a:t> </a:t>
            </a:r>
            <a:r>
              <a:rPr lang="ru-RU" dirty="0" err="1"/>
              <a:t>формуваннями</a:t>
            </a:r>
            <a:r>
              <a:rPr lang="ru-RU" dirty="0"/>
              <a:t> </a:t>
            </a:r>
            <a:r>
              <a:rPr lang="ru-RU" dirty="0" err="1"/>
              <a:t>Донецької</a:t>
            </a:r>
            <a:r>
              <a:rPr lang="ru-RU" dirty="0"/>
              <a:t> і </a:t>
            </a:r>
            <a:r>
              <a:rPr lang="ru-RU" dirty="0" err="1"/>
              <a:t>Луганської</a:t>
            </a:r>
            <a:r>
              <a:rPr lang="ru-RU" dirty="0"/>
              <a:t> «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», </a:t>
            </a:r>
            <a:r>
              <a:rPr lang="ru-RU" dirty="0" err="1"/>
              <a:t>визнаних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 </a:t>
            </a:r>
            <a:r>
              <a:rPr lang="ru-RU" dirty="0" err="1"/>
              <a:t>терористичними</a:t>
            </a:r>
            <a:r>
              <a:rPr lang="ru-RU" dirty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, </a:t>
            </a:r>
            <a:r>
              <a:rPr lang="ru-RU" dirty="0"/>
              <a:t>за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регулярних</a:t>
            </a:r>
            <a:r>
              <a:rPr lang="ru-RU" dirty="0"/>
              <a:t> 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smtClean="0"/>
              <a:t>РФ</a:t>
            </a:r>
            <a:r>
              <a:rPr lang="ru-RU" dirty="0"/>
              <a:t> та з другого боку — </a:t>
            </a:r>
            <a:r>
              <a:rPr lang="ru-RU" dirty="0" err="1"/>
              <a:t>українськими</a:t>
            </a:r>
            <a:r>
              <a:rPr lang="ru-RU" dirty="0"/>
              <a:t> </a:t>
            </a:r>
            <a:r>
              <a:rPr lang="ru-RU" dirty="0" err="1"/>
              <a:t>правоохоронцями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 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296539" y="155895"/>
            <a:ext cx="83251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6000" dirty="0" smtClean="0">
                <a:ln w="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Антитерористична операція</a:t>
            </a:r>
            <a:endParaRPr lang="ru-RU" sz="6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http://thekievtimes.ua/wp-content/uploads/2014/04/e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81" y="96318"/>
            <a:ext cx="3813872" cy="2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m.img.com.ua/berlin/storage/news/orig/2/f1/ce265ca0b8ebee08fc9c8a90fc871f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58" y="3844711"/>
            <a:ext cx="5619042" cy="30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i-tech.ua/wp-content/uploads/2015/02/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93323" cy="34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inforesist.org/uploads/2015/08/93082edeafd713b950383db18f99c2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08" y="0"/>
            <a:ext cx="5492392" cy="34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zolochiv.net/wp-content/uploads/2014/08/ato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60516"/>
            <a:ext cx="4831307" cy="319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0220"/>
          </a:xfrm>
          <a:solidFill>
            <a:schemeClr val="accent2">
              <a:lumMod val="75000"/>
              <a:alpha val="64000"/>
            </a:schemeClr>
          </a:solidFill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10578"/>
            <a:ext cx="12192000" cy="5347422"/>
          </a:xfrm>
          <a:solidFill>
            <a:schemeClr val="accent3">
              <a:lumMod val="60000"/>
              <a:lumOff val="40000"/>
              <a:alpha val="74000"/>
            </a:schemeClr>
          </a:solidFill>
        </p:spPr>
        <p:txBody>
          <a:bodyPr>
            <a:noAutofit/>
          </a:bodyPr>
          <a:lstStyle/>
          <a:p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політологія</a:t>
            </a:r>
            <a:r>
              <a:rPr lang="ru-RU" sz="2400" dirty="0"/>
              <a:t> в </a:t>
            </a:r>
            <a:r>
              <a:rPr lang="ru-RU" sz="2400" dirty="0" err="1"/>
              <a:t>контексті</a:t>
            </a:r>
            <a:r>
              <a:rPr lang="ru-RU" sz="2400" dirty="0"/>
              <a:t> </a:t>
            </a:r>
            <a:r>
              <a:rPr lang="ru-RU" sz="2400" dirty="0" err="1"/>
              <a:t>громадської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важливу</a:t>
            </a:r>
            <a:r>
              <a:rPr lang="ru-RU" sz="2400" dirty="0"/>
              <a:t> роль. Вона </a:t>
            </a:r>
            <a:r>
              <a:rPr lang="ru-RU" sz="2400" dirty="0" err="1"/>
              <a:t>надає</a:t>
            </a:r>
            <a:r>
              <a:rPr lang="ru-RU" sz="2400" dirty="0"/>
              <a:t> </a:t>
            </a:r>
            <a:r>
              <a:rPr lang="ru-RU" sz="2400" dirty="0" err="1"/>
              <a:t>глибокі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</a:t>
            </a:r>
            <a:r>
              <a:rPr lang="ru-RU" sz="2400" dirty="0" err="1"/>
              <a:t>механізмів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політичної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.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у </a:t>
            </a:r>
            <a:r>
              <a:rPr lang="ru-RU" sz="2400" dirty="0" err="1"/>
              <a:t>політиці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відображаються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суспільні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, і вона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</a:t>
            </a:r>
            <a:r>
              <a:rPr lang="ru-RU" sz="2400" dirty="0" err="1"/>
              <a:t>соціуму</a:t>
            </a:r>
            <a:r>
              <a:rPr lang="ru-RU" sz="2400" dirty="0"/>
              <a:t>. </a:t>
            </a:r>
            <a:br>
              <a:rPr lang="ru-RU" sz="2400" dirty="0"/>
            </a:b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err="1" smtClean="0"/>
              <a:t>Політологія</a:t>
            </a:r>
            <a:r>
              <a:rPr lang="ru-RU" sz="2400" dirty="0" smtClean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здійсненню</a:t>
            </a:r>
            <a:r>
              <a:rPr lang="ru-RU" sz="2400" dirty="0"/>
              <a:t> головного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громадянської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—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справжнього</a:t>
            </a:r>
            <a:r>
              <a:rPr lang="ru-RU" sz="2400" dirty="0"/>
              <a:t> </a:t>
            </a:r>
            <a:r>
              <a:rPr lang="ru-RU" sz="2400" dirty="0" err="1"/>
              <a:t>громадянина</a:t>
            </a:r>
            <a:r>
              <a:rPr lang="ru-RU" sz="2400" dirty="0"/>
              <a:t>. І </a:t>
            </a:r>
            <a:r>
              <a:rPr lang="ru-RU" sz="2400" dirty="0" err="1"/>
              <a:t>визначає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загальну</a:t>
            </a:r>
            <a:r>
              <a:rPr lang="ru-RU" sz="2400" dirty="0"/>
              <a:t> </a:t>
            </a:r>
            <a:r>
              <a:rPr lang="ru-RU" sz="2400" dirty="0" err="1"/>
              <a:t>ідеологію</a:t>
            </a:r>
            <a:r>
              <a:rPr lang="ru-RU" sz="2400" dirty="0"/>
              <a:t>, а й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конкретні</a:t>
            </a:r>
            <a:r>
              <a:rPr lang="ru-RU" sz="2400" dirty="0"/>
              <a:t> </a:t>
            </a:r>
            <a:r>
              <a:rPr lang="ru-RU" sz="2400" dirty="0" err="1"/>
              <a:t>механізми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. </a:t>
            </a:r>
            <a:endParaRPr lang="ru-RU" sz="2400" dirty="0" smtClean="0"/>
          </a:p>
          <a:p>
            <a:endParaRPr lang="ru-RU" sz="2400" dirty="0"/>
          </a:p>
          <a:p>
            <a:r>
              <a:rPr lang="uk-UA" sz="2400" b="1" dirty="0" smtClean="0">
                <a:solidFill>
                  <a:srgbClr val="002060"/>
                </a:solidFill>
              </a:rPr>
              <a:t>Дуже </a:t>
            </a:r>
            <a:r>
              <a:rPr lang="uk-UA" sz="2400" b="1" dirty="0" smtClean="0">
                <a:solidFill>
                  <a:srgbClr val="002060"/>
                </a:solidFill>
              </a:rPr>
              <a:t>важливо знати політологію, щоб в майбутньому приймати </a:t>
            </a:r>
            <a:r>
              <a:rPr lang="uk-UA" sz="2400" b="1" dirty="0" smtClean="0">
                <a:solidFill>
                  <a:srgbClr val="002060"/>
                </a:solidFill>
              </a:rPr>
              <a:t>кваліфіковані, раціональні політично-адекватні рішення, особливо під час здійснення активної участі у політичному житті держави (вибори, референдуми і т. д.)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1" y="464024"/>
            <a:ext cx="4393165" cy="35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vybory.nadroti.net/wp-content/uploads/2014/10/vyb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80" y="3301573"/>
            <a:ext cx="4953000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6327" y="4468092"/>
            <a:ext cx="4059382" cy="18288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Презентацію підготували: </a:t>
            </a:r>
            <a:b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студенти групи </a:t>
            </a:r>
            <a:r>
              <a:rPr lang="uk-UA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ЕкК</a:t>
            </a:r>
            <a: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  <a:t> 1404ск </a:t>
            </a:r>
            <a:b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uk-UA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Довгалюк</a:t>
            </a:r>
            <a: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Людмила </a:t>
            </a:r>
            <a:b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uk-UA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Кричковський</a:t>
            </a:r>
            <a:r>
              <a:rPr lang="uk-UA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Вячеслав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316" y="2646217"/>
            <a:ext cx="6993848" cy="923330"/>
          </a:xfrm>
          <a:prstGeom prst="rect">
            <a:avLst/>
          </a:prstGeom>
          <a:noFill/>
          <a:scene3d>
            <a:camera prst="isometricOffAxis1Righ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46" y="526471"/>
            <a:ext cx="1272309" cy="20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75" y="1297976"/>
            <a:ext cx="7716980" cy="1866453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Cambria" panose="02040503050406030204" pitchFamily="18" charset="0"/>
              </a:rPr>
              <a:t>«</a:t>
            </a:r>
            <a:r>
              <a:rPr lang="ru-RU" sz="2800" i="1" dirty="0" err="1" smtClean="0">
                <a:latin typeface="Cambria" panose="02040503050406030204" pitchFamily="18" charset="0"/>
              </a:rPr>
              <a:t>Ти</a:t>
            </a:r>
            <a:r>
              <a:rPr lang="ru-RU" sz="2800" i="1" dirty="0" smtClean="0">
                <a:latin typeface="Cambria" panose="02040503050406030204" pitchFamily="18" charset="0"/>
              </a:rPr>
              <a:t>, </a:t>
            </a:r>
            <a:r>
              <a:rPr lang="ru-RU" sz="2800" i="1" dirty="0" err="1" smtClean="0">
                <a:latin typeface="Cambria" panose="02040503050406030204" pitchFamily="18" charset="0"/>
              </a:rPr>
              <a:t>звичайно</a:t>
            </a:r>
            <a:r>
              <a:rPr lang="ru-RU" sz="2800" i="1" dirty="0" smtClean="0">
                <a:latin typeface="Cambria" panose="02040503050406030204" pitchFamily="18" charset="0"/>
              </a:rPr>
              <a:t>, </a:t>
            </a:r>
            <a:r>
              <a:rPr lang="ru-RU" sz="2800" i="1" dirty="0" err="1" smtClean="0">
                <a:latin typeface="Cambria" panose="02040503050406030204" pitchFamily="18" charset="0"/>
              </a:rPr>
              <a:t>можеш</a:t>
            </a:r>
            <a:r>
              <a:rPr lang="ru-RU" sz="2800" i="1" dirty="0" smtClean="0">
                <a:latin typeface="Cambria" panose="02040503050406030204" pitchFamily="18" charset="0"/>
              </a:rPr>
              <a:t> </a:t>
            </a:r>
            <a:r>
              <a:rPr lang="ru-RU" sz="2800" i="1" dirty="0">
                <a:latin typeface="Cambria" panose="02040503050406030204" pitchFamily="18" charset="0"/>
              </a:rPr>
              <a:t>не </a:t>
            </a:r>
            <a:r>
              <a:rPr lang="ru-RU" sz="2800" i="1" dirty="0" err="1" smtClean="0">
                <a:latin typeface="Cambria" panose="02040503050406030204" pitchFamily="18" charset="0"/>
              </a:rPr>
              <a:t>займатись</a:t>
            </a:r>
            <a:r>
              <a:rPr lang="ru-RU" sz="2800" i="1" dirty="0" smtClean="0">
                <a:latin typeface="Cambria" panose="02040503050406030204" pitchFamily="18" charset="0"/>
              </a:rPr>
              <a:t> </a:t>
            </a:r>
            <a:r>
              <a:rPr lang="ru-RU" sz="2800" i="1" dirty="0" err="1" smtClean="0">
                <a:latin typeface="Cambria" panose="02040503050406030204" pitchFamily="18" charset="0"/>
              </a:rPr>
              <a:t>політикою</a:t>
            </a:r>
            <a:r>
              <a:rPr lang="ru-RU" sz="2800" i="1" dirty="0" smtClean="0">
                <a:latin typeface="Cambria" panose="02040503050406030204" pitchFamily="18" charset="0"/>
              </a:rPr>
              <a:t>… </a:t>
            </a:r>
            <a:br>
              <a:rPr lang="ru-RU" sz="2800" i="1" dirty="0" smtClean="0">
                <a:latin typeface="Cambria" panose="02040503050406030204" pitchFamily="18" charset="0"/>
              </a:rPr>
            </a:br>
            <a:r>
              <a:rPr lang="ru-RU" sz="2800" i="1" dirty="0" smtClean="0">
                <a:latin typeface="Cambria" panose="02040503050406030204" pitchFamily="18" charset="0"/>
              </a:rPr>
              <a:t>Але </a:t>
            </a:r>
            <a:r>
              <a:rPr lang="ru-RU" sz="2800" i="1" dirty="0" err="1" smtClean="0">
                <a:latin typeface="Cambria" panose="02040503050406030204" pitchFamily="18" charset="0"/>
              </a:rPr>
              <a:t>потім</a:t>
            </a:r>
            <a:r>
              <a:rPr lang="ru-RU" sz="2800" i="1" dirty="0" smtClean="0">
                <a:latin typeface="Cambria" panose="02040503050406030204" pitchFamily="18" charset="0"/>
              </a:rPr>
              <a:t> </a:t>
            </a:r>
            <a:r>
              <a:rPr lang="ru-RU" sz="2800" i="1" dirty="0" err="1" smtClean="0">
                <a:latin typeface="Cambria" panose="02040503050406030204" pitchFamily="18" charset="0"/>
              </a:rPr>
              <a:t>політика</a:t>
            </a:r>
            <a:r>
              <a:rPr lang="ru-RU" sz="2800" i="1" dirty="0" smtClean="0">
                <a:latin typeface="Cambria" panose="02040503050406030204" pitchFamily="18" charset="0"/>
              </a:rPr>
              <a:t> </a:t>
            </a:r>
            <a:r>
              <a:rPr lang="ru-RU" sz="2800" i="1" dirty="0" err="1" smtClean="0">
                <a:latin typeface="Cambria" panose="02040503050406030204" pitchFamily="18" charset="0"/>
              </a:rPr>
              <a:t>займеться</a:t>
            </a:r>
            <a:r>
              <a:rPr lang="ru-RU" sz="2800" i="1" dirty="0" smtClean="0">
                <a:latin typeface="Cambria" panose="02040503050406030204" pitchFamily="18" charset="0"/>
              </a:rPr>
              <a:t> тобою!!!»</a:t>
            </a:r>
            <a:br>
              <a:rPr lang="ru-RU" sz="2800" i="1" dirty="0" smtClean="0">
                <a:latin typeface="Cambria" panose="02040503050406030204" pitchFamily="18" charset="0"/>
              </a:rPr>
            </a:br>
            <a:r>
              <a:rPr lang="ru-RU" sz="2800" i="1" dirty="0" smtClean="0">
                <a:latin typeface="Cambria" panose="02040503050406030204" pitchFamily="18" charset="0"/>
              </a:rPr>
              <a:t> (Народна </a:t>
            </a:r>
            <a:r>
              <a:rPr lang="ru-RU" sz="2800" i="1" dirty="0" err="1" smtClean="0">
                <a:latin typeface="Cambria" panose="02040503050406030204" pitchFamily="18" charset="0"/>
              </a:rPr>
              <a:t>мудрість</a:t>
            </a:r>
            <a:r>
              <a:rPr lang="ru-RU" sz="2800" i="1" dirty="0" smtClean="0">
                <a:latin typeface="Cambria" panose="02040503050406030204" pitchFamily="18" charset="0"/>
              </a:rPr>
              <a:t>)</a:t>
            </a:r>
            <a:endParaRPr lang="ru-RU" sz="2800" i="1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http://gazal.com.ua/image/data/STATYI/podgotovka_otopit_sezon/gazal_com_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2778751"/>
            <a:ext cx="3976255" cy="3441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4" y="3048000"/>
            <a:ext cx="3692946" cy="30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5735781" y="3380509"/>
            <a:ext cx="4613563" cy="254923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Політологія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соціально-гуманітарна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наука  про 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політику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 роль і 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функції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 в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житті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суспільства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6690" y="679471"/>
            <a:ext cx="9905999" cy="21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 smtClean="0">
                <a:latin typeface="Cambria" panose="02040503050406030204" pitchFamily="18" charset="0"/>
              </a:rPr>
              <a:t>Політика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в </a:t>
            </a:r>
            <a:r>
              <a:rPr lang="ru-RU" dirty="0" err="1">
                <a:latin typeface="Cambria" panose="02040503050406030204" pitchFamily="18" charset="0"/>
              </a:rPr>
              <a:t>тій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іншій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мірі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зачіпає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всіх</a:t>
            </a:r>
            <a:r>
              <a:rPr lang="ru-RU" dirty="0">
                <a:latin typeface="Cambria" panose="02040503050406030204" pitchFamily="18" charset="0"/>
              </a:rPr>
              <a:t> людей. </a:t>
            </a:r>
            <a:r>
              <a:rPr lang="ru-RU" dirty="0" err="1">
                <a:latin typeface="Cambria" panose="02040503050406030204" pitchFamily="18" charset="0"/>
              </a:rPr>
              <a:t>Кожен</a:t>
            </a:r>
            <a:r>
              <a:rPr lang="ru-RU" dirty="0">
                <a:latin typeface="Cambria" panose="02040503050406030204" pitchFamily="18" charset="0"/>
              </a:rPr>
              <a:t> член </a:t>
            </a:r>
            <a:r>
              <a:rPr lang="ru-RU" dirty="0" err="1">
                <a:latin typeface="Cambria" panose="02040503050406030204" pitchFamily="18" charset="0"/>
              </a:rPr>
              <a:t>суспільства</a:t>
            </a:r>
            <a:r>
              <a:rPr lang="ru-RU" dirty="0">
                <a:latin typeface="Cambria" panose="02040503050406030204" pitchFamily="18" charset="0"/>
              </a:rPr>
              <a:t>, так </a:t>
            </a:r>
            <a:r>
              <a:rPr lang="ru-RU" dirty="0" err="1">
                <a:latin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інакше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втягується</a:t>
            </a:r>
            <a:r>
              <a:rPr lang="ru-RU" dirty="0">
                <a:latin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</a:rPr>
              <a:t>політичне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життя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незалежно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свого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бажання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бо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він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живе</a:t>
            </a:r>
            <a:r>
              <a:rPr lang="ru-RU" dirty="0">
                <a:latin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</a:rPr>
              <a:t>країні</a:t>
            </a:r>
            <a:r>
              <a:rPr lang="ru-RU" dirty="0">
                <a:latin typeface="Cambria" panose="02040503050406030204" pitchFamily="18" charset="0"/>
              </a:rPr>
              <a:t>, де </a:t>
            </a:r>
            <a:r>
              <a:rPr lang="ru-RU" dirty="0" err="1">
                <a:latin typeface="Cambria" panose="02040503050406030204" pitchFamily="18" charset="0"/>
              </a:rPr>
              <a:t>існує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певний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політичний</a:t>
            </a:r>
            <a:r>
              <a:rPr lang="ru-RU" dirty="0">
                <a:latin typeface="Cambria" panose="02040503050406030204" pitchFamily="18" charset="0"/>
              </a:rPr>
              <a:t> лад. </a:t>
            </a:r>
            <a:r>
              <a:rPr lang="ru-RU" dirty="0" err="1">
                <a:latin typeface="Cambria" panose="02040503050406030204" pitchFamily="18" charset="0"/>
              </a:rPr>
              <a:t>Протягом</a:t>
            </a:r>
            <a:r>
              <a:rPr lang="ru-RU" dirty="0">
                <a:latin typeface="Cambria" panose="02040503050406030204" pitchFamily="18" charset="0"/>
              </a:rPr>
              <a:t> абсолютно </a:t>
            </a:r>
            <a:r>
              <a:rPr lang="ru-RU" dirty="0" err="1">
                <a:latin typeface="Cambria" panose="02040503050406030204" pitchFamily="18" charset="0"/>
              </a:rPr>
              <a:t>всієї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історії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людства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політика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незмінно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впливала</a:t>
            </a:r>
            <a:r>
              <a:rPr lang="ru-RU" dirty="0">
                <a:latin typeface="Cambria" panose="02040503050406030204" pitchFamily="18" charset="0"/>
              </a:rPr>
              <a:t> на </a:t>
            </a:r>
            <a:r>
              <a:rPr lang="ru-RU" dirty="0" err="1">
                <a:latin typeface="Cambria" panose="02040503050406030204" pitchFamily="18" charset="0"/>
              </a:rPr>
              <a:t>долі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народів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країн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повсякденне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життя</a:t>
            </a:r>
            <a:r>
              <a:rPr lang="ru-RU" dirty="0">
                <a:latin typeface="Cambria" panose="02040503050406030204" pitchFamily="18" charset="0"/>
              </a:rPr>
              <a:t> людей. Не дивно тому, </a:t>
            </a:r>
            <a:r>
              <a:rPr lang="ru-RU" dirty="0" err="1">
                <a:latin typeface="Cambria" panose="02040503050406030204" pitchFamily="18" charset="0"/>
              </a:rPr>
              <a:t>що</a:t>
            </a:r>
            <a:r>
              <a:rPr lang="ru-RU" dirty="0">
                <a:latin typeface="Cambria" panose="02040503050406030204" pitchFamily="18" charset="0"/>
              </a:rPr>
              <a:t> в 1948 </a:t>
            </a:r>
            <a:r>
              <a:rPr lang="ru-RU" dirty="0" err="1">
                <a:latin typeface="Cambria" panose="02040503050406030204" pitchFamily="18" charset="0"/>
              </a:rPr>
              <a:t>році</a:t>
            </a:r>
            <a:r>
              <a:rPr lang="ru-RU" dirty="0">
                <a:latin typeface="Cambria" panose="02040503050406030204" pitchFamily="18" charset="0"/>
              </a:rPr>
              <a:t> ЮНЕСКО </a:t>
            </a:r>
            <a:r>
              <a:rPr lang="ru-RU" dirty="0" err="1">
                <a:latin typeface="Cambria" panose="02040503050406030204" pitchFamily="18" charset="0"/>
              </a:rPr>
              <a:t>рекомендувало</a:t>
            </a:r>
            <a:r>
              <a:rPr lang="ru-RU" dirty="0">
                <a:latin typeface="Cambria" panose="02040503050406030204" pitchFamily="18" charset="0"/>
              </a:rPr>
              <a:t> ввести в </a:t>
            </a:r>
            <a:r>
              <a:rPr lang="ru-RU" dirty="0" err="1">
                <a:latin typeface="Cambria" panose="02040503050406030204" pitchFamily="18" charset="0"/>
              </a:rPr>
              <a:t>програми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вузів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вивчення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latin typeface="Cambria" panose="02040503050406030204" pitchFamily="18" charset="0"/>
              </a:rPr>
              <a:t>політології</a:t>
            </a:r>
            <a:r>
              <a:rPr lang="ru-RU" b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9707" y="1640175"/>
            <a:ext cx="6220693" cy="3452957"/>
          </a:xfrm>
        </p:spPr>
        <p:txBody>
          <a:bodyPr/>
          <a:lstStyle/>
          <a:p>
            <a:r>
              <a:rPr lang="ru-RU" i="1" dirty="0">
                <a:latin typeface="+mj-lt"/>
              </a:rPr>
              <a:t>«</a:t>
            </a:r>
            <a:r>
              <a:rPr lang="ru-RU" i="1" dirty="0" err="1">
                <a:latin typeface="+mj-lt"/>
              </a:rPr>
              <a:t>Політика</a:t>
            </a:r>
            <a:r>
              <a:rPr lang="ru-RU" i="1" dirty="0">
                <a:latin typeface="+mj-lt"/>
              </a:rPr>
              <a:t> – </a:t>
            </a:r>
            <a:r>
              <a:rPr lang="ru-RU" i="1" dirty="0" err="1">
                <a:latin typeface="+mj-lt"/>
              </a:rPr>
              <a:t>це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прагнення</a:t>
            </a:r>
            <a:r>
              <a:rPr lang="ru-RU" i="1" dirty="0">
                <a:latin typeface="+mj-lt"/>
              </a:rPr>
              <a:t> до </a:t>
            </a:r>
            <a:r>
              <a:rPr lang="ru-RU" i="1" dirty="0" err="1">
                <a:latin typeface="+mj-lt"/>
              </a:rPr>
              <a:t>участі</a:t>
            </a:r>
            <a:r>
              <a:rPr lang="ru-RU" i="1" dirty="0">
                <a:latin typeface="+mj-lt"/>
              </a:rPr>
              <a:t> у </a:t>
            </a:r>
            <a:r>
              <a:rPr lang="ru-RU" i="1" dirty="0" err="1">
                <a:latin typeface="+mj-lt"/>
              </a:rPr>
              <a:t>владі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або</a:t>
            </a:r>
            <a:r>
              <a:rPr lang="ru-RU" i="1" dirty="0">
                <a:latin typeface="+mj-lt"/>
              </a:rPr>
              <a:t> до </a:t>
            </a:r>
            <a:r>
              <a:rPr lang="ru-RU" i="1" dirty="0" err="1">
                <a:latin typeface="+mj-lt"/>
              </a:rPr>
              <a:t>надання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впливу</a:t>
            </a:r>
            <a:r>
              <a:rPr lang="ru-RU" i="1" dirty="0">
                <a:latin typeface="+mj-lt"/>
              </a:rPr>
              <a:t> на </a:t>
            </a:r>
            <a:r>
              <a:rPr lang="ru-RU" i="1" dirty="0" err="1">
                <a:latin typeface="+mj-lt"/>
              </a:rPr>
              <a:t>поширення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влади</a:t>
            </a:r>
            <a:r>
              <a:rPr lang="ru-RU" i="1" dirty="0">
                <a:latin typeface="+mj-lt"/>
              </a:rPr>
              <a:t>, </a:t>
            </a:r>
            <a:r>
              <a:rPr lang="ru-RU" i="1" dirty="0" err="1">
                <a:latin typeface="+mj-lt"/>
              </a:rPr>
              <a:t>чи</a:t>
            </a:r>
            <a:r>
              <a:rPr lang="ru-RU" i="1" dirty="0">
                <a:latin typeface="+mj-lt"/>
              </a:rPr>
              <a:t> то </a:t>
            </a:r>
            <a:r>
              <a:rPr lang="ru-RU" i="1" dirty="0" err="1">
                <a:latin typeface="+mj-lt"/>
              </a:rPr>
              <a:t>між</a:t>
            </a:r>
            <a:r>
              <a:rPr lang="ru-RU" i="1" dirty="0">
                <a:latin typeface="+mj-lt"/>
              </a:rPr>
              <a:t> державами, </a:t>
            </a:r>
            <a:r>
              <a:rPr lang="ru-RU" i="1" dirty="0" err="1">
                <a:latin typeface="+mj-lt"/>
              </a:rPr>
              <a:t>чи</a:t>
            </a:r>
            <a:r>
              <a:rPr lang="ru-RU" i="1" dirty="0">
                <a:latin typeface="+mj-lt"/>
              </a:rPr>
              <a:t> то </a:t>
            </a:r>
            <a:r>
              <a:rPr lang="ru-RU" i="1" dirty="0" err="1">
                <a:latin typeface="+mj-lt"/>
              </a:rPr>
              <a:t>всередині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держави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між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групами</a:t>
            </a:r>
            <a:r>
              <a:rPr lang="ru-RU" i="1" dirty="0">
                <a:latin typeface="+mj-lt"/>
              </a:rPr>
              <a:t> людей, </a:t>
            </a:r>
            <a:r>
              <a:rPr lang="ru-RU" i="1" dirty="0" err="1">
                <a:latin typeface="+mj-lt"/>
              </a:rPr>
              <a:t>які</a:t>
            </a:r>
            <a:r>
              <a:rPr lang="ru-RU" i="1" dirty="0">
                <a:latin typeface="+mj-lt"/>
              </a:rPr>
              <a:t> вона в </a:t>
            </a:r>
            <a:r>
              <a:rPr lang="ru-RU" i="1" dirty="0" err="1">
                <a:latin typeface="+mj-lt"/>
              </a:rPr>
              <a:t>собі</a:t>
            </a:r>
            <a:r>
              <a:rPr lang="ru-RU" i="1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укладає</a:t>
            </a:r>
            <a:r>
              <a:rPr lang="ru-RU" i="1" dirty="0">
                <a:latin typeface="+mj-lt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Макс Вебер,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соціолог</a:t>
            </a:r>
            <a:r>
              <a:rPr lang="ru-RU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" y="1025236"/>
            <a:ext cx="3664320" cy="46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60892"/>
            <a:ext cx="12192000" cy="1989388"/>
          </a:xfrm>
          <a:solidFill>
            <a:schemeClr val="accent1">
              <a:lumMod val="75000"/>
              <a:alpha val="82000"/>
            </a:schemeClr>
          </a:solidFill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 активного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089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1960"/>
            <a:ext cx="12192000" cy="1004888"/>
          </a:xfrm>
          <a:solidFill>
            <a:srgbClr val="FFC000">
              <a:alpha val="59000"/>
            </a:srgbClr>
          </a:solidFill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наука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як сфера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низкою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232391"/>
              </p:ext>
            </p:extLst>
          </p:nvPr>
        </p:nvGraphicFramePr>
        <p:xfrm>
          <a:off x="0" y="1446848"/>
          <a:ext cx="12192000" cy="54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5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7" y="0"/>
            <a:ext cx="4946072" cy="6769146"/>
          </a:xfrm>
        </p:spPr>
      </p:pic>
      <p:pic>
        <p:nvPicPr>
          <p:cNvPr id="8194" name="Picture 2" descr="http://rylik.ru/uploads/posts/2010-08/128272718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9" y="3782291"/>
            <a:ext cx="2961409" cy="2961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Політична</a:t>
            </a:r>
            <a:r>
              <a:rPr lang="ru-RU" b="1" dirty="0"/>
              <a:t> наука в силах </a:t>
            </a:r>
            <a:r>
              <a:rPr lang="ru-RU" b="1" dirty="0" err="1"/>
              <a:t>дати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2694709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err="1"/>
              <a:t>Довготривалий</a:t>
            </a:r>
            <a:r>
              <a:rPr lang="ru-RU" dirty="0"/>
              <a:t> прогноз про </a:t>
            </a:r>
            <a:r>
              <a:rPr lang="ru-RU" dirty="0" smtClean="0"/>
              <a:t>той </a:t>
            </a:r>
            <a:r>
              <a:rPr lang="ru-RU" dirty="0" err="1" smtClean="0"/>
              <a:t>діапазон</a:t>
            </a:r>
            <a:r>
              <a:rPr lang="ru-RU" dirty="0" smtClean="0"/>
              <a:t>, </a:t>
            </a:r>
            <a:r>
              <a:rPr lang="ru-RU" dirty="0"/>
              <a:t>в рамках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позначені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на поточному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з будь-</a:t>
            </a:r>
            <a:r>
              <a:rPr lang="ru-RU" dirty="0" err="1"/>
              <a:t>яким</a:t>
            </a:r>
            <a:r>
              <a:rPr lang="ru-RU" dirty="0"/>
              <a:t> з </a:t>
            </a:r>
            <a:r>
              <a:rPr lang="ru-RU" dirty="0" err="1"/>
              <a:t>обраних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;</a:t>
            </a:r>
          </a:p>
          <a:p>
            <a:r>
              <a:rPr lang="ru-RU" dirty="0"/>
              <a:t>- Подати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ймовірних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по кожному з </a:t>
            </a:r>
            <a:r>
              <a:rPr lang="ru-RU" dirty="0" err="1"/>
              <a:t>варіантів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побічних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75164" y="484908"/>
            <a:ext cx="8811491" cy="2937164"/>
          </a:xfrm>
          <a:prstGeom prst="wedgeRoundRectCallout">
            <a:avLst>
              <a:gd name="adj1" fmla="val -36682"/>
              <a:gd name="adj2" fmla="val 7974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У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результаті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вивчення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курсу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політології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людина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набуває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політичні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знання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стає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більш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компетентною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політично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опановує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навички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аналізу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політичних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процесів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буде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сприяти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формуванню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фахівців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політичної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культури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уміння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застосовувати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принципи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сучасного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політичного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мислення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при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аналізі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й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оцінці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соціально-політичних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проблем,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виробленню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людини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активної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цивільної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позиції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здатності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ефективно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впливати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політичні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процеси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брати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участь у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здійсненні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народовладдя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. 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2" y="4094365"/>
            <a:ext cx="2225603" cy="23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797</TotalTime>
  <Words>531</Words>
  <Application>Microsoft Office PowerPoint</Application>
  <PresentationFormat>Широкоэкранный</PresentationFormat>
  <Paragraphs>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Соседство</vt:lpstr>
      <vt:lpstr> </vt:lpstr>
      <vt:lpstr>Презентация PowerPoint</vt:lpstr>
      <vt:lpstr>Презентация PowerPoint</vt:lpstr>
      <vt:lpstr>Презентация PowerPoint</vt:lpstr>
      <vt:lpstr>Розвиток політології як самостійної науки і навчальної дисципліни - це не тільки період визначення її предметної сфери та методологічної основи, але й період організаційного оформлення. З другої половини XIX ст. політологія стає на шлях активного організаційного оформлення. Існує декілька поглядів щодо початку інституціоналізації політології в самостійний напрям у сфері освіти і наукових досліджень. </vt:lpstr>
      <vt:lpstr>Отже, політична наука (політологія) як сфера професійної діяльності виникає лише в Новий час. її поява зумовлена низкою чинників:</vt:lpstr>
      <vt:lpstr>Презентация PowerPoint</vt:lpstr>
      <vt:lpstr>Політична наука в силах дати: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Слава</cp:lastModifiedBy>
  <cp:revision>53</cp:revision>
  <dcterms:created xsi:type="dcterms:W3CDTF">2015-10-09T14:03:35Z</dcterms:created>
  <dcterms:modified xsi:type="dcterms:W3CDTF">2015-10-15T05:59:39Z</dcterms:modified>
</cp:coreProperties>
</file>